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65" r:id="rId2"/>
    <p:sldId id="258" r:id="rId3"/>
    <p:sldId id="259" r:id="rId4"/>
    <p:sldId id="260" r:id="rId5"/>
    <p:sldId id="261" r:id="rId6"/>
    <p:sldId id="262" r:id="rId7"/>
    <p:sldId id="263"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9985B26-939F-120B-7D37-4E3B6E7DC646}" v="734" dt="2025-04-29T00:47:49.786"/>
    <p1510:client id="{60938512-7820-B79E-CD62-A32CAC6F4217}" v="191" dt="2025-04-27T10:06:27.953"/>
    <p1510:client id="{668976FE-ED7E-1D73-0D51-54FA94674721}" v="192" dt="2025-04-28T04:22:30.425"/>
    <p1510:client id="{94CA4A14-9249-C39C-3E8E-31E6870FA171}" v="5" dt="2025-04-28T07:39:42.843"/>
    <p1510:client id="{C21505F5-032F-5FCC-7B64-BB85AAEDE0B2}" v="699" dt="2025-04-27T03:29:24.14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4/28/2025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4/28/2025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4/28/2025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4/28/2025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4/28/2025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4/28/2025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4/28/2025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4/28/2025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4/28/2025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4/28/2025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4/28/2025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46CE7D5-CF57-46EF-B807-FDD0502418D4}" type="datetimeFigureOut">
              <a:rPr lang="en-US" smtClean="0"/>
              <a:t>4/28/2025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15299B69-6E6C-879A-F0D1-63C625633995}"/>
              </a:ext>
            </a:extLst>
          </p:cNvPr>
          <p:cNvSpPr txBox="1"/>
          <p:nvPr/>
        </p:nvSpPr>
        <p:spPr>
          <a:xfrm>
            <a:off x="96611" y="6323263"/>
            <a:ext cx="11725834"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t>Figure 1: Half of the children recovered from moderate acute malnutrition after refeeding. </a:t>
            </a:r>
            <a:r>
              <a:rPr lang="en-US" sz="1200" err="1"/>
              <a:t>Lineplot</a:t>
            </a:r>
            <a:r>
              <a:rPr lang="en-US" sz="1200" dirty="0"/>
              <a:t> of how children change in WLZ/WHZ.</a:t>
            </a:r>
          </a:p>
        </p:txBody>
      </p:sp>
      <p:pic>
        <p:nvPicPr>
          <p:cNvPr id="5" name="Picture 4" descr="A screenshot of a computer screen&#10;&#10;AI-generated content may be incorrect.">
            <a:extLst>
              <a:ext uri="{FF2B5EF4-FFF2-40B4-BE49-F238E27FC236}">
                <a16:creationId xmlns:a16="http://schemas.microsoft.com/office/drawing/2014/main" id="{87096DC8-9529-4F46-FB83-BBF7D7C294DC}"/>
              </a:ext>
            </a:extLst>
          </p:cNvPr>
          <p:cNvPicPr>
            <a:picLocks noChangeAspect="1"/>
          </p:cNvPicPr>
          <p:nvPr/>
        </p:nvPicPr>
        <p:blipFill>
          <a:blip r:embed="rId2"/>
          <a:stretch>
            <a:fillRect/>
          </a:stretch>
        </p:blipFill>
        <p:spPr>
          <a:xfrm>
            <a:off x="2937459" y="161365"/>
            <a:ext cx="6057105" cy="6158753"/>
          </a:xfrm>
          <a:prstGeom prst="rect">
            <a:avLst/>
          </a:prstGeom>
        </p:spPr>
      </p:pic>
      <p:sp>
        <p:nvSpPr>
          <p:cNvPr id="3" name="TextBox 2">
            <a:extLst>
              <a:ext uri="{FF2B5EF4-FFF2-40B4-BE49-F238E27FC236}">
                <a16:creationId xmlns:a16="http://schemas.microsoft.com/office/drawing/2014/main" id="{B661D51C-8BFA-461F-26C7-94BCBAD4CF51}"/>
              </a:ext>
            </a:extLst>
          </p:cNvPr>
          <p:cNvSpPr txBox="1"/>
          <p:nvPr/>
        </p:nvSpPr>
        <p:spPr>
          <a:xfrm>
            <a:off x="231081" y="774109"/>
            <a:ext cx="11725834"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t>VERSION 1</a:t>
            </a:r>
          </a:p>
        </p:txBody>
      </p:sp>
    </p:spTree>
    <p:extLst>
      <p:ext uri="{BB962C8B-B14F-4D97-AF65-F5344CB8AC3E}">
        <p14:creationId xmlns:p14="http://schemas.microsoft.com/office/powerpoint/2010/main" val="16348211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08EEEE29-3E7F-A173-CC10-5A6E207A38B4}"/>
              </a:ext>
            </a:extLst>
          </p:cNvPr>
          <p:cNvPicPr>
            <a:picLocks noGrp="1" noChangeAspect="1"/>
          </p:cNvPicPr>
          <p:nvPr>
            <p:ph idx="1"/>
          </p:nvPr>
        </p:nvPicPr>
        <p:blipFill>
          <a:blip r:embed="rId2"/>
          <a:stretch>
            <a:fillRect/>
          </a:stretch>
        </p:blipFill>
        <p:spPr>
          <a:xfrm>
            <a:off x="2594763" y="183448"/>
            <a:ext cx="8964704" cy="5932494"/>
          </a:xfrm>
        </p:spPr>
      </p:pic>
      <p:sp>
        <p:nvSpPr>
          <p:cNvPr id="10" name="TextBox 9">
            <a:extLst>
              <a:ext uri="{FF2B5EF4-FFF2-40B4-BE49-F238E27FC236}">
                <a16:creationId xmlns:a16="http://schemas.microsoft.com/office/drawing/2014/main" id="{19689668-D438-9A17-109B-1C4035590595}"/>
              </a:ext>
            </a:extLst>
          </p:cNvPr>
          <p:cNvSpPr txBox="1"/>
          <p:nvPr/>
        </p:nvSpPr>
        <p:spPr>
          <a:xfrm>
            <a:off x="96611" y="6323263"/>
            <a:ext cx="11725834"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t>Figure 1: Half of the children recovered from moderate acute malnutrition after refeeding. A, schematic of geography of data collection. B, Summary of datasets collected of this cohort. C, Refeeding strategy for the children. D, E, and F show how children change in WLZ/WHZ, length (cm) and weight (kg) respectively.</a:t>
            </a:r>
          </a:p>
        </p:txBody>
      </p:sp>
      <p:sp>
        <p:nvSpPr>
          <p:cNvPr id="3" name="TextBox 2">
            <a:extLst>
              <a:ext uri="{FF2B5EF4-FFF2-40B4-BE49-F238E27FC236}">
                <a16:creationId xmlns:a16="http://schemas.microsoft.com/office/drawing/2014/main" id="{DE09AC40-904C-0D58-6A6C-FA676C42B734}"/>
              </a:ext>
            </a:extLst>
          </p:cNvPr>
          <p:cNvSpPr txBox="1"/>
          <p:nvPr/>
        </p:nvSpPr>
        <p:spPr>
          <a:xfrm>
            <a:off x="231081" y="774109"/>
            <a:ext cx="11725834"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t>VERSION 2</a:t>
            </a:r>
          </a:p>
        </p:txBody>
      </p:sp>
    </p:spTree>
    <p:extLst>
      <p:ext uri="{BB962C8B-B14F-4D97-AF65-F5344CB8AC3E}">
        <p14:creationId xmlns:p14="http://schemas.microsoft.com/office/powerpoint/2010/main" val="10039966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F5E2F4-2DD9-547F-3ECC-97E44D0D7392}"/>
            </a:ext>
          </a:extLst>
        </p:cNvPr>
        <p:cNvGrpSpPr/>
        <p:nvPr/>
      </p:nvGrpSpPr>
      <p:grpSpPr>
        <a:xfrm>
          <a:off x="0" y="0"/>
          <a:ext cx="0" cy="0"/>
          <a:chOff x="0" y="0"/>
          <a:chExt cx="0" cy="0"/>
        </a:xfrm>
      </p:grpSpPr>
      <p:sp>
        <p:nvSpPr>
          <p:cNvPr id="10" name="TextBox 9">
            <a:extLst>
              <a:ext uri="{FF2B5EF4-FFF2-40B4-BE49-F238E27FC236}">
                <a16:creationId xmlns:a16="http://schemas.microsoft.com/office/drawing/2014/main" id="{1E5337FA-2986-B80E-57C2-7E8040815452}"/>
              </a:ext>
            </a:extLst>
          </p:cNvPr>
          <p:cNvSpPr txBox="1"/>
          <p:nvPr/>
        </p:nvSpPr>
        <p:spPr>
          <a:xfrm>
            <a:off x="69717" y="6475663"/>
            <a:ext cx="11725834"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t>Figure 2: Baseline factors predict recovery. Explained variance as measured by PERMANOVA of beta diversities between samples within each dataset.</a:t>
            </a:r>
          </a:p>
        </p:txBody>
      </p:sp>
      <p:pic>
        <p:nvPicPr>
          <p:cNvPr id="3" name="Picture 2" descr="A colorful lines on a black background&#10;&#10;AI-generated content may be incorrect.">
            <a:extLst>
              <a:ext uri="{FF2B5EF4-FFF2-40B4-BE49-F238E27FC236}">
                <a16:creationId xmlns:a16="http://schemas.microsoft.com/office/drawing/2014/main" id="{DCB0869E-DA2A-094C-B330-B38775EC957C}"/>
              </a:ext>
            </a:extLst>
          </p:cNvPr>
          <p:cNvPicPr>
            <a:picLocks noChangeAspect="1"/>
          </p:cNvPicPr>
          <p:nvPr/>
        </p:nvPicPr>
        <p:blipFill>
          <a:blip r:embed="rId2"/>
          <a:stretch>
            <a:fillRect/>
          </a:stretch>
        </p:blipFill>
        <p:spPr>
          <a:xfrm>
            <a:off x="2111021" y="259976"/>
            <a:ext cx="6840405" cy="5638800"/>
          </a:xfrm>
          <a:prstGeom prst="rect">
            <a:avLst/>
          </a:prstGeom>
        </p:spPr>
      </p:pic>
    </p:spTree>
    <p:extLst>
      <p:ext uri="{BB962C8B-B14F-4D97-AF65-F5344CB8AC3E}">
        <p14:creationId xmlns:p14="http://schemas.microsoft.com/office/powerpoint/2010/main" val="19400870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04DA09-39A2-A249-7B48-37CC8285F6D6}"/>
            </a:ext>
          </a:extLst>
        </p:cNvPr>
        <p:cNvGrpSpPr/>
        <p:nvPr/>
      </p:nvGrpSpPr>
      <p:grpSpPr>
        <a:xfrm>
          <a:off x="0" y="0"/>
          <a:ext cx="0" cy="0"/>
          <a:chOff x="0" y="0"/>
          <a:chExt cx="0" cy="0"/>
        </a:xfrm>
      </p:grpSpPr>
      <p:sp>
        <p:nvSpPr>
          <p:cNvPr id="10" name="TextBox 9">
            <a:extLst>
              <a:ext uri="{FF2B5EF4-FFF2-40B4-BE49-F238E27FC236}">
                <a16:creationId xmlns:a16="http://schemas.microsoft.com/office/drawing/2014/main" id="{A316788F-1755-481E-3312-0ECFE835A9CC}"/>
              </a:ext>
            </a:extLst>
          </p:cNvPr>
          <p:cNvSpPr txBox="1"/>
          <p:nvPr/>
        </p:nvSpPr>
        <p:spPr>
          <a:xfrm>
            <a:off x="96611" y="5830204"/>
            <a:ext cx="11725834"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t>Figure 3: Refeed methods improve/deteriorate bodily systems differently. A, Radial plot of percentage change in distance from Well-nourished controls before and after refeeding (1yr and 2yr). Positive and negative percentages represent improvement and deterioration, respectively. B, Horizontal </a:t>
            </a:r>
            <a:r>
              <a:rPr lang="en-US" sz="1200" err="1"/>
              <a:t>barplot</a:t>
            </a:r>
            <a:r>
              <a:rPr lang="en-US" sz="1200" dirty="0"/>
              <a:t> of features that explain the change significantly (q &lt; 0.2) between refeed methods after mixed modelling for each dataset. C, Heatmap to show clusters of dataset changes. D, Boxplot to show how </a:t>
            </a:r>
            <a:r>
              <a:rPr lang="en-US" sz="1200" i="1" dirty="0"/>
              <a:t>Lactobacillus fermentum </a:t>
            </a:r>
            <a:r>
              <a:rPr lang="en-US" sz="1200" dirty="0"/>
              <a:t>changes according to the refeed method.</a:t>
            </a:r>
          </a:p>
        </p:txBody>
      </p:sp>
      <p:pic>
        <p:nvPicPr>
          <p:cNvPr id="3" name="Picture 2">
            <a:extLst>
              <a:ext uri="{FF2B5EF4-FFF2-40B4-BE49-F238E27FC236}">
                <a16:creationId xmlns:a16="http://schemas.microsoft.com/office/drawing/2014/main" id="{014917BD-88A9-7AC8-5678-90C34E3B5482}"/>
              </a:ext>
            </a:extLst>
          </p:cNvPr>
          <p:cNvPicPr>
            <a:picLocks noChangeAspect="1"/>
          </p:cNvPicPr>
          <p:nvPr/>
        </p:nvPicPr>
        <p:blipFill>
          <a:blip r:embed="rId2"/>
          <a:stretch>
            <a:fillRect/>
          </a:stretch>
        </p:blipFill>
        <p:spPr>
          <a:xfrm>
            <a:off x="1921333" y="127000"/>
            <a:ext cx="8349335" cy="5548924"/>
          </a:xfrm>
          <a:prstGeom prst="rect">
            <a:avLst/>
          </a:prstGeom>
        </p:spPr>
      </p:pic>
    </p:spTree>
    <p:extLst>
      <p:ext uri="{BB962C8B-B14F-4D97-AF65-F5344CB8AC3E}">
        <p14:creationId xmlns:p14="http://schemas.microsoft.com/office/powerpoint/2010/main" val="17807150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86D6FB-AB75-675C-5C90-867C832BFE35}"/>
            </a:ext>
          </a:extLst>
        </p:cNvPr>
        <p:cNvGrpSpPr/>
        <p:nvPr/>
      </p:nvGrpSpPr>
      <p:grpSpPr>
        <a:xfrm>
          <a:off x="0" y="0"/>
          <a:ext cx="0" cy="0"/>
          <a:chOff x="0" y="0"/>
          <a:chExt cx="0" cy="0"/>
        </a:xfrm>
      </p:grpSpPr>
      <p:sp>
        <p:nvSpPr>
          <p:cNvPr id="10" name="TextBox 9">
            <a:extLst>
              <a:ext uri="{FF2B5EF4-FFF2-40B4-BE49-F238E27FC236}">
                <a16:creationId xmlns:a16="http://schemas.microsoft.com/office/drawing/2014/main" id="{D89BDF1A-908B-FFAD-93AF-6174FAF553F9}"/>
              </a:ext>
            </a:extLst>
          </p:cNvPr>
          <p:cNvSpPr txBox="1"/>
          <p:nvPr/>
        </p:nvSpPr>
        <p:spPr>
          <a:xfrm>
            <a:off x="-2001" y="6072251"/>
            <a:ext cx="11725834"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t>Figure 4: Enhanced refeed method may improve brain function in temporal gamma power in infants that recovered. Nodes are features and edges are significant associations as calculated using Maaslin2</a:t>
            </a:r>
          </a:p>
        </p:txBody>
      </p:sp>
      <p:pic>
        <p:nvPicPr>
          <p:cNvPr id="2" name="Picture 1">
            <a:extLst>
              <a:ext uri="{FF2B5EF4-FFF2-40B4-BE49-F238E27FC236}">
                <a16:creationId xmlns:a16="http://schemas.microsoft.com/office/drawing/2014/main" id="{51328102-8D92-7C2A-D6D0-BFBBAFE87B0D}"/>
              </a:ext>
            </a:extLst>
          </p:cNvPr>
          <p:cNvPicPr>
            <a:picLocks noChangeAspect="1"/>
          </p:cNvPicPr>
          <p:nvPr/>
        </p:nvPicPr>
        <p:blipFill>
          <a:blip r:embed="rId2"/>
          <a:stretch>
            <a:fillRect/>
          </a:stretch>
        </p:blipFill>
        <p:spPr>
          <a:xfrm>
            <a:off x="2837609" y="240646"/>
            <a:ext cx="6696075" cy="5838825"/>
          </a:xfrm>
          <a:prstGeom prst="rect">
            <a:avLst/>
          </a:prstGeom>
        </p:spPr>
      </p:pic>
    </p:spTree>
    <p:extLst>
      <p:ext uri="{BB962C8B-B14F-4D97-AF65-F5344CB8AC3E}">
        <p14:creationId xmlns:p14="http://schemas.microsoft.com/office/powerpoint/2010/main" val="25948403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4685EC-F369-1EFF-A160-CC6C0C55C895}"/>
            </a:ext>
          </a:extLst>
        </p:cNvPr>
        <p:cNvGrpSpPr/>
        <p:nvPr/>
      </p:nvGrpSpPr>
      <p:grpSpPr>
        <a:xfrm>
          <a:off x="0" y="0"/>
          <a:ext cx="0" cy="0"/>
          <a:chOff x="0" y="0"/>
          <a:chExt cx="0" cy="0"/>
        </a:xfrm>
      </p:grpSpPr>
      <p:sp>
        <p:nvSpPr>
          <p:cNvPr id="10" name="TextBox 9">
            <a:extLst>
              <a:ext uri="{FF2B5EF4-FFF2-40B4-BE49-F238E27FC236}">
                <a16:creationId xmlns:a16="http://schemas.microsoft.com/office/drawing/2014/main" id="{23304490-4232-41CE-CFD2-DE22A57361C8}"/>
              </a:ext>
            </a:extLst>
          </p:cNvPr>
          <p:cNvSpPr txBox="1"/>
          <p:nvPr/>
        </p:nvSpPr>
        <p:spPr>
          <a:xfrm>
            <a:off x="114540" y="6430839"/>
            <a:ext cx="11725834"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t>Figure S1: Heatmap of sample number counts for each dataset. A, B Time series and non-time series dataset counts. </a:t>
            </a:r>
          </a:p>
        </p:txBody>
      </p:sp>
      <p:pic>
        <p:nvPicPr>
          <p:cNvPr id="2" name="Picture 1">
            <a:extLst>
              <a:ext uri="{FF2B5EF4-FFF2-40B4-BE49-F238E27FC236}">
                <a16:creationId xmlns:a16="http://schemas.microsoft.com/office/drawing/2014/main" id="{01AD9468-844D-AD49-F02C-63C56CDA464D}"/>
              </a:ext>
            </a:extLst>
          </p:cNvPr>
          <p:cNvPicPr>
            <a:picLocks noChangeAspect="1"/>
          </p:cNvPicPr>
          <p:nvPr/>
        </p:nvPicPr>
        <p:blipFill>
          <a:blip r:embed="rId2"/>
          <a:stretch>
            <a:fillRect/>
          </a:stretch>
        </p:blipFill>
        <p:spPr>
          <a:xfrm>
            <a:off x="1984280" y="268941"/>
            <a:ext cx="7981395" cy="6095999"/>
          </a:xfrm>
          <a:prstGeom prst="rect">
            <a:avLst/>
          </a:prstGeom>
        </p:spPr>
      </p:pic>
    </p:spTree>
    <p:extLst>
      <p:ext uri="{BB962C8B-B14F-4D97-AF65-F5344CB8AC3E}">
        <p14:creationId xmlns:p14="http://schemas.microsoft.com/office/powerpoint/2010/main" val="9334756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9E12EC-19FB-523E-7787-7694DCE4CC39}"/>
              </a:ext>
            </a:extLst>
          </p:cNvPr>
          <p:cNvSpPr>
            <a:spLocks noGrp="1"/>
          </p:cNvSpPr>
          <p:nvPr>
            <p:ph type="title"/>
          </p:nvPr>
        </p:nvSpPr>
        <p:spPr/>
        <p:txBody>
          <a:bodyPr/>
          <a:lstStyle/>
          <a:p>
            <a:r>
              <a:rPr lang="en-US" dirty="0"/>
              <a:t>Interesting extras:</a:t>
            </a:r>
          </a:p>
        </p:txBody>
      </p:sp>
      <p:pic>
        <p:nvPicPr>
          <p:cNvPr id="4" name="Content Placeholder 3">
            <a:extLst>
              <a:ext uri="{FF2B5EF4-FFF2-40B4-BE49-F238E27FC236}">
                <a16:creationId xmlns:a16="http://schemas.microsoft.com/office/drawing/2014/main" id="{09F41613-8320-7B88-8E79-1FBA2A7A5A12}"/>
              </a:ext>
            </a:extLst>
          </p:cNvPr>
          <p:cNvPicPr>
            <a:picLocks noGrp="1" noChangeAspect="1"/>
          </p:cNvPicPr>
          <p:nvPr>
            <p:ph idx="1"/>
          </p:nvPr>
        </p:nvPicPr>
        <p:blipFill>
          <a:blip r:embed="rId2"/>
          <a:stretch>
            <a:fillRect/>
          </a:stretch>
        </p:blipFill>
        <p:spPr>
          <a:xfrm>
            <a:off x="3670276" y="1691154"/>
            <a:ext cx="4313566" cy="4351338"/>
          </a:xfrm>
        </p:spPr>
      </p:pic>
    </p:spTree>
    <p:extLst>
      <p:ext uri="{BB962C8B-B14F-4D97-AF65-F5344CB8AC3E}">
        <p14:creationId xmlns:p14="http://schemas.microsoft.com/office/powerpoint/2010/main" val="210873689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7</Slides>
  <Notes>0</Notes>
  <HiddenSlides>0</HiddenSlides>
  <MMClips>0</MMClips>
  <ScaleCrop>false</ScaleCrop>
  <HeadingPairs>
    <vt:vector size="4" baseType="variant">
      <vt:variant>
        <vt:lpstr>Theme</vt:lpstr>
      </vt:variant>
      <vt:variant>
        <vt:i4>1</vt:i4>
      </vt:variant>
      <vt:variant>
        <vt:lpstr>Slide Titles</vt:lpstr>
      </vt:variant>
      <vt:variant>
        <vt:i4>7</vt:i4>
      </vt:variant>
    </vt:vector>
  </HeadingPairs>
  <TitlesOfParts>
    <vt:vector size="8" baseType="lpstr">
      <vt:lpstr>office theme</vt:lpstr>
      <vt:lpstr>PowerPoint Presentation</vt:lpstr>
      <vt:lpstr>PowerPoint Presentation</vt:lpstr>
      <vt:lpstr>PowerPoint Presentation</vt:lpstr>
      <vt:lpstr>PowerPoint Presentation</vt:lpstr>
      <vt:lpstr>PowerPoint Presentation</vt:lpstr>
      <vt:lpstr>PowerPoint Presentation</vt:lpstr>
      <vt:lpstr>Interesting extras: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210</cp:revision>
  <dcterms:created xsi:type="dcterms:W3CDTF">2025-04-24T00:53:24Z</dcterms:created>
  <dcterms:modified xsi:type="dcterms:W3CDTF">2025-04-29T00:48:04Z</dcterms:modified>
</cp:coreProperties>
</file>

<file path=docProps/thumbnail.jpeg>
</file>